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3" r:id="rId2"/>
    <p:sldId id="268" r:id="rId3"/>
    <p:sldId id="269" r:id="rId4"/>
    <p:sldId id="284" r:id="rId5"/>
    <p:sldId id="280" r:id="rId6"/>
    <p:sldId id="285" r:id="rId7"/>
    <p:sldId id="261" r:id="rId8"/>
    <p:sldId id="272" r:id="rId9"/>
    <p:sldId id="286" r:id="rId10"/>
    <p:sldId id="282" r:id="rId11"/>
    <p:sldId id="274" r:id="rId12"/>
    <p:sldId id="287" r:id="rId13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79F19-71DC-4EE5-B6B5-1B1C2819EFF6}" type="datetimeFigureOut">
              <a:rPr lang="es-MX" smtClean="0"/>
              <a:t>19/10/2017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5682F-FD04-41DE-9F94-A276E14434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7756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5BE95-A2DF-43FA-A544-E7D04E4F7738}" type="datetimeFigureOut">
              <a:rPr lang="es-MX" smtClean="0"/>
              <a:pPr/>
              <a:t>19/10/2017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38418-C0F2-4443-B8E1-812BB3C02D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46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Decreto No.160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8418-C0F2-4443-B8E1-812BB3C02DE9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6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2625715" y="2348880"/>
            <a:ext cx="6237312" cy="1470025"/>
          </a:xfrm>
        </p:spPr>
        <p:txBody>
          <a:bodyPr>
            <a:normAutofit/>
          </a:bodyPr>
          <a:lstStyle>
            <a:lvl1pPr algn="r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918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B95C1-5A22-4099-8339-27459BA6BFEC}" type="datetimeFigureOut">
              <a:rPr lang="es-MX" smtClean="0"/>
              <a:pPr/>
              <a:t>19/10/2017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3CA68-6D2F-416A-8117-BCEF94F7E9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39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B95C1-5A22-4099-8339-27459BA6BFEC}" type="datetimeFigureOut">
              <a:rPr lang="es-MX" smtClean="0"/>
              <a:pPr/>
              <a:t>19/10/2017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3CA68-6D2F-416A-8117-BCEF94F7E9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22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B95C1-5A22-4099-8339-27459BA6BFEC}" type="datetimeFigureOut">
              <a:rPr lang="es-MX" smtClean="0"/>
              <a:pPr/>
              <a:t>19/10/2017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3CA68-6D2F-416A-8117-BCEF94F7E9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34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3CA68-6D2F-416A-8117-BCEF94F7E9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82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B95C1-5A22-4099-8339-27459BA6BFEC}" type="datetimeFigureOut">
              <a:rPr lang="es-MX" smtClean="0"/>
              <a:pPr/>
              <a:t>19/10/2017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3CA68-6D2F-416A-8117-BCEF94F7E9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182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B95C1-5A22-4099-8339-27459BA6BFEC}" type="datetimeFigureOut">
              <a:rPr lang="es-MX" smtClean="0"/>
              <a:pPr/>
              <a:t>19/10/2017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3CA68-6D2F-416A-8117-BCEF94F7E9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80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B95C1-5A22-4099-8339-27459BA6BFEC}" type="datetimeFigureOut">
              <a:rPr lang="es-MX" smtClean="0"/>
              <a:pPr/>
              <a:t>19/10/2017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3CA68-6D2F-416A-8117-BCEF94F7E9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513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B95C1-5A22-4099-8339-27459BA6BFEC}" type="datetimeFigureOut">
              <a:rPr lang="es-MX" smtClean="0"/>
              <a:pPr/>
              <a:t>19/10/2017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3CA68-6D2F-416A-8117-BCEF94F7E9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415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B95C1-5A22-4099-8339-27459BA6BFEC}" type="datetimeFigureOut">
              <a:rPr lang="es-MX" smtClean="0"/>
              <a:pPr/>
              <a:t>19/10/2017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3CA68-6D2F-416A-8117-BCEF94F7E9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362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78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¿Ante quién acudo?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Tribunal de Justicia Electoral del Estado de Zacatecas. </a:t>
            </a:r>
          </a:p>
          <a:p>
            <a:pPr marL="0" indent="0" algn="just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Autoridad que en su quehacer jurisdiccional, al resolver asuntos en los que se involucre violencia política basada en el género, deberá juzgar con perspectiva de género y reparar el daño a las víctimas.</a:t>
            </a:r>
          </a:p>
          <a:p>
            <a:pPr marL="0" indent="0" algn="just">
              <a:buNone/>
            </a:pPr>
            <a:endParaRPr lang="es-MX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procede?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Juicio para la protección de los derechos político electorales 	del ciudadano.</a:t>
            </a:r>
          </a:p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 un medio de impugnación en materia electoral, a través del cual los ciudadanos pueden solicitar la protección de sus derechos político-electorales, así como de todos aquellos derechos fundamentales estrechamente vinculados con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éstos. </a:t>
            </a:r>
          </a:p>
          <a:p>
            <a:pPr marL="0" indent="0" algn="just">
              <a:buNone/>
            </a:pPr>
            <a:endParaRPr lang="es-MX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¿Cuándo?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Deberá interponerse dentro de los 4 días siguientes contados a partir del día siguiente de aquél en que el actor tenga conocimiento o se le hubiere notificado el acto o resolución que se recurra.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27584" y="485800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</a:t>
            </a:r>
            <a:endParaRPr lang="es-MX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7632848" cy="4137323"/>
          </a:xfrm>
        </p:spPr>
        <p:txBody>
          <a:bodyPr>
            <a:noAutofit/>
          </a:bodyPr>
          <a:lstStyle/>
          <a:p>
            <a:pPr marL="179388" indent="-179388" algn="just">
              <a:lnSpc>
                <a:spcPct val="120000"/>
              </a:lnSpc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Presentarse por escrito ante la autoridad responsable del acto o resolución impugnada; o bien de manera directa ante el Tribunal</a:t>
            </a:r>
          </a:p>
          <a:p>
            <a:pPr marL="179388" indent="-179388" algn="just">
              <a:lnSpc>
                <a:spcPct val="120000"/>
              </a:lnSpc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Señalar nombre del actor, sus generales y el carácter con el que promueve;</a:t>
            </a:r>
          </a:p>
          <a:p>
            <a:pPr marL="179388" indent="-179388" algn="just">
              <a:lnSpc>
                <a:spcPct val="120000"/>
              </a:lnSpc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Señalar domicilio para oír y recibir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notificaciones;</a:t>
            </a:r>
          </a:p>
          <a:p>
            <a:pPr marL="179388" indent="-179388" algn="just">
              <a:lnSpc>
                <a:spcPct val="120000"/>
              </a:lnSpc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Hacer constar en su caso, el nombre del tercero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interesado; </a:t>
            </a:r>
          </a:p>
          <a:p>
            <a:pPr marL="179388" indent="-179388" algn="just">
              <a:lnSpc>
                <a:spcPct val="120000"/>
              </a:lnSpc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Expresar el acto y el órgano responsable del mismo;</a:t>
            </a:r>
          </a:p>
          <a:p>
            <a:pPr marL="179388" indent="-179388" algn="just">
              <a:lnSpc>
                <a:spcPct val="120000"/>
              </a:lnSpc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Señalar expresa y claramente los agravios que le cause el acto; </a:t>
            </a:r>
          </a:p>
          <a:p>
            <a:pPr marL="179388" indent="-179388" algn="just">
              <a:lnSpc>
                <a:spcPct val="120000"/>
              </a:lnSpc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Ofrecer y adjuntar las pruebas con el escrito mediante el cual interponga el medio de impugnación;</a:t>
            </a:r>
          </a:p>
          <a:p>
            <a:pPr marL="179388" indent="-179388" algn="just">
              <a:lnSpc>
                <a:spcPct val="120000"/>
              </a:lnSpc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Que en el escrito obre firma autógrafa de quien promueve;</a:t>
            </a:r>
          </a:p>
          <a:p>
            <a:pPr marL="179388" indent="-179388" algn="just">
              <a:lnSpc>
                <a:spcPct val="120000"/>
              </a:lnSpc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La fecha en que el acto o resolución impugnada fue notificada, o en su defecto, la fecha en que tuvo conocimiento de los mismos. </a:t>
            </a:r>
            <a:endParaRPr lang="es-MX" sz="35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es-MX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27584" y="485800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DEL ESCRITO DE DEMANDA</a:t>
            </a:r>
            <a:endParaRPr lang="es-MX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67544" y="485800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</a:t>
            </a:r>
            <a:endParaRPr lang="es-MX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1411943"/>
            <a:ext cx="8647194" cy="4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1800" y="1844824"/>
            <a:ext cx="5976664" cy="187220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es-MX" sz="2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 EN CASO DE</a:t>
            </a:r>
          </a:p>
          <a:p>
            <a:pPr marL="0" indent="0" algn="r">
              <a:buNone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CONTRA </a:t>
            </a: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MUJERES?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488832" cy="1470025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VIOLENCIA POLÍTICA CONTRA LAS MUJERES?</a:t>
            </a:r>
            <a:endParaRPr lang="es-MX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827584" y="2348880"/>
            <a:ext cx="7272808" cy="31683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“Cualquier acción u omisión realizada por una o varias personas o servidores públicos, por sí o a través de terceros, que causen daño físico, psicológico, económico o sexual, en contra de una o varias mujeres o su familia, para restringir, suspender o impedir el ejercicio de su derecho a la participación política en los procesos electorales que tengan como fin la inducción a la toma de decisiones en contra de su voluntad.”</a:t>
            </a:r>
          </a:p>
          <a:p>
            <a:pPr marL="0" indent="0" algn="just">
              <a:buNone/>
            </a:pPr>
            <a:r>
              <a:rPr lang="es-MX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r">
              <a:buNone/>
            </a:pPr>
            <a:r>
              <a:rPr lang="es-MX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ARTÍCULO </a:t>
            </a:r>
            <a:r>
              <a:rPr lang="es-MX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marL="0" indent="0" algn="r">
              <a:buNone/>
            </a:pPr>
            <a:r>
              <a:rPr lang="es-MX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Ley Electoral del Estado de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Zacatecas</a:t>
            </a:r>
            <a:endParaRPr lang="es-MX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827584" y="2348880"/>
            <a:ext cx="7560840" cy="336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s-MX" sz="1900" dirty="0" smtClean="0">
                <a:latin typeface="Arial" pitchFamily="34" charset="0"/>
                <a:cs typeface="Arial" pitchFamily="34" charset="0"/>
              </a:rPr>
              <a:t>Cuando la violencia se dirige a una mujer por ser mujer (Cuando las agresiones están especialmente planificadas y orientadas en contra de las mujeres por su condición de </a:t>
            </a:r>
            <a:r>
              <a:rPr lang="es-MX" sz="1900" smtClean="0">
                <a:latin typeface="Arial" pitchFamily="34" charset="0"/>
                <a:cs typeface="Arial" pitchFamily="34" charset="0"/>
              </a:rPr>
              <a:t>mujer).</a:t>
            </a:r>
            <a:br>
              <a:rPr lang="es-MX" sz="1900" smtClean="0">
                <a:latin typeface="Arial" pitchFamily="34" charset="0"/>
                <a:cs typeface="Arial" pitchFamily="34" charset="0"/>
              </a:rPr>
            </a:br>
            <a:endParaRPr lang="es-MX" sz="19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1900" dirty="0" smtClean="0">
                <a:latin typeface="Arial" pitchFamily="34" charset="0"/>
                <a:cs typeface="Arial" pitchFamily="34" charset="0"/>
              </a:rPr>
              <a:t>Cuando las agresiones están especialmente planificadas y orientadas en contra de las mujeres por su condición de mujer (Aquellos hechos que afectan a las mujeres de forma diferente o en mayor proporción que a los hombres)</a:t>
            </a:r>
            <a:endParaRPr lang="es-MX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476672"/>
            <a:ext cx="74888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¿CUÁNDO PUEDE HABLARSE DE VIOLENCIA POLÍTICA CON ELEMENTOS DE GÉNERO?</a:t>
            </a:r>
          </a:p>
        </p:txBody>
      </p:sp>
    </p:spTree>
    <p:extLst>
      <p:ext uri="{BB962C8B-B14F-4D97-AF65-F5344CB8AC3E}">
        <p14:creationId xmlns:p14="http://schemas.microsoft.com/office/powerpoint/2010/main" val="22053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2840" y="6206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MX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EJEMPLOS DE VIOLENCIA POLÍTICA CONTRA LAS MUJERES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816224"/>
            <a:ext cx="8229600" cy="4421088"/>
          </a:xfrm>
        </p:spPr>
        <p:txBody>
          <a:bodyPr>
            <a:normAutofit/>
          </a:bodyPr>
          <a:lstStyle/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 simulados de candidatas que renuncian a sus cargos para cederlos a suplentes varones.</a:t>
            </a:r>
          </a:p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Registrar a mujeres exclusivamente en distritos perdedores (prohibición contenida en el artículo 3, numeral 5, de la Ley General de partidos Políticos). </a:t>
            </a:r>
          </a:p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Amenazas a las mujeres que han sido electas.</a:t>
            </a:r>
          </a:p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Inequidad en la distribución de los tiempos de radio y televisión.</a:t>
            </a:r>
          </a:p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Inequidad en la distribución de los recursos para las campañas.</a:t>
            </a:r>
          </a:p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Uso inadecuado de los partidos del presupuesto destinado a la capacitación, promoción y desarrollo del liderazgo político de las mujeres.</a:t>
            </a:r>
          </a:p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Obstaculización de la participación de las mujeres en las elecciones regidas por sistemas normativos internos.</a:t>
            </a:r>
          </a:p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Ocultamiento de información.</a:t>
            </a:r>
          </a:p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Represalias por vincularse y defender temas de género y derechos humanos de las mujeres. </a:t>
            </a:r>
          </a:p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Desestimación y descalificación de las propuestas que presentan las mujeres.</a:t>
            </a:r>
          </a:p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Agresiones verbales basadas en estereotipos y visiones discriminatorias sobre las mujeres.</a:t>
            </a:r>
          </a:p>
          <a:p>
            <a:pPr marL="179388" indent="-179388" algn="just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Acoso, ataques físicos, violencia sexual e, incluso asesinato.</a:t>
            </a:r>
            <a:endParaRPr lang="es-MX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95736" y="1844824"/>
            <a:ext cx="6480720" cy="18722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MX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CÓMO SE DETECTA LA VIOLENCIA POLÍTICA HACIA LAS MUJERES CON ELEMENTOS DE GÉNERO?</a:t>
            </a:r>
          </a:p>
        </p:txBody>
      </p:sp>
    </p:spTree>
    <p:extLst>
      <p:ext uri="{BB962C8B-B14F-4D97-AF65-F5344CB8AC3E}">
        <p14:creationId xmlns:p14="http://schemas.microsoft.com/office/powerpoint/2010/main" val="26188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IDENTIFICAR LA VIOLENCIA POLÍTICA EN CONTRA DE LAS MUJERES CON BASE EN EL GÉNERO, ES NECESARIO VERIFICAR QUE: 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endParaRPr lang="es-MX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2104256"/>
            <a:ext cx="8003232" cy="4133056"/>
          </a:xfrm>
        </p:spPr>
        <p:txBody>
          <a:bodyPr>
            <a:noAutofit/>
          </a:bodyPr>
          <a:lstStyle/>
          <a:p>
            <a:pPr marL="265113" indent="-265113" algn="just">
              <a:buFont typeface="+mj-lt"/>
              <a:buAutoNum type="arabicPeriod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El acto u omisión se dirige a una mujer por ser mujer, tiene un impacto diferenciado y/o afecta desproporcionadamente a las mujeres. 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buFont typeface="+mj-lt"/>
              <a:buAutoNum type="arabicPeriod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El acto u omisión tiene por objeto o resultado menoscabar o anular el reconocimiento, goce y/o ejercicio de los derechos político-electorales de las mujeres. 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buFont typeface="+mj-lt"/>
              <a:buAutoNum type="arabicPeriod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Se da en el marco del ejercicio de derechos político-electorales o bien en el ejercicio de un cargo público (sin importar el hecho de que se manifieste en el ámbito público o privado, en la esfera política, económica, social, cultural, civil, etcétera; tenga lugar dentro de la familia o unidad doméstica o en cualquier relación interpersonal, en la comunidad, en un partido o institución política). 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buFont typeface="+mj-lt"/>
              <a:buAutoNum type="arabicPeriod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El acto u omisión es simbólico, verbal, patrimonial, económico, físico, sexual y/o psicológico.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buFont typeface="+mj-lt"/>
              <a:buAutoNum type="arabicPeriod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Es perpetrado por el Estado o sus agentes, por superiores jerárquicos, colegas de trabajo, partidos políticos o representantes de los mismos; medios de comunicación y sus integrantes, un particular y/o un grupo de personas.</a:t>
            </a:r>
            <a:endParaRPr lang="es-MX" sz="1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57808"/>
            <a:ext cx="7560840" cy="1143000"/>
          </a:xfrm>
        </p:spPr>
        <p:txBody>
          <a:bodyPr>
            <a:normAutofit/>
          </a:bodyPr>
          <a:lstStyle/>
          <a:p>
            <a:pPr algn="r"/>
            <a:r>
              <a:rPr lang="es-MX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¿QUIÉNES SON LAS VÍCTIMAS?</a:t>
            </a:r>
            <a:endParaRPr lang="es-MX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27373"/>
            <a:ext cx="7704856" cy="3373835"/>
          </a:xfrm>
        </p:spPr>
        <p:txBody>
          <a:bodyPr>
            <a:normAutofit/>
          </a:bodyPr>
          <a:lstStyle/>
          <a:p>
            <a:pPr marL="265113" indent="-265113"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Víctimas directas: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personas físicas que hayan sufrido algún daño o menoscabo económico, físico, mental, emocional, o en general cualquiera puesta  en peligro o lesión a sus bienes  jurídicos o derechos  como consecuencia de la comisión de un delito o violaciones a sus derechos humanos.</a:t>
            </a:r>
          </a:p>
          <a:p>
            <a:pPr marL="265113" indent="-265113"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Víctimas indirectas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: familiares y/o personas físicas a cargo de la víctima directa con las que tengan una relación inmediata.</a:t>
            </a:r>
          </a:p>
          <a:p>
            <a:pPr marL="265113" indent="-265113"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Víctimas potencias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:  personas físicas cuya integridad física cuya integridad física o derechos peligren por prestar asistencia a la víctima.</a:t>
            </a:r>
            <a:endParaRPr lang="es-MX" sz="1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MX" sz="15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MX" sz="15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MX" sz="2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9752" y="1844824"/>
            <a:ext cx="6336704" cy="18722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MX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DE IMPUGNACIÓN A NIVEL LOCAL ANTE UN CASO DE VIOLENCIA POLÍTICA CONTRA MUJERES</a:t>
            </a:r>
          </a:p>
        </p:txBody>
      </p:sp>
    </p:spTree>
    <p:extLst>
      <p:ext uri="{BB962C8B-B14F-4D97-AF65-F5344CB8AC3E}">
        <p14:creationId xmlns:p14="http://schemas.microsoft.com/office/powerpoint/2010/main" val="11963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867</Words>
  <Application>Microsoft Office PowerPoint</Application>
  <PresentationFormat>Presentación en pantalla (4:3)</PresentationFormat>
  <Paragraphs>64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¿QUÉ ES LA VIOLENCIA POLÍTICA CONTRA LAS MUJERES?</vt:lpstr>
      <vt:lpstr>Presentación de PowerPoint</vt:lpstr>
      <vt:lpstr>ALGUNOS EJEMPLOS DE VIOLENCIA POLÍTICA CONTRA LAS MUJERES </vt:lpstr>
      <vt:lpstr>Presentación de PowerPoint</vt:lpstr>
      <vt:lpstr>PARA IDENTIFICAR LA VIOLENCIA POLÍTICA EN CONTRA DE LAS MUJERES CON BASE EN EL GÉNERO, ES NECESARIO VERIFICAR QUE:  </vt:lpstr>
      <vt:lpstr>¿QUIÉNES SON LAS VÍCTIMAS?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VIOLENCIA POLÍTICA CONTRA LAS MUJERES</dc:title>
  <dc:creator>Stock</dc:creator>
  <cp:lastModifiedBy>USUARIO</cp:lastModifiedBy>
  <cp:revision>78</cp:revision>
  <cp:lastPrinted>2017-10-17T15:48:53Z</cp:lastPrinted>
  <dcterms:created xsi:type="dcterms:W3CDTF">2017-06-16T16:51:49Z</dcterms:created>
  <dcterms:modified xsi:type="dcterms:W3CDTF">2017-10-19T19:39:23Z</dcterms:modified>
</cp:coreProperties>
</file>